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aleway"/>
      <p:regular r:id="rId27"/>
      <p:bold r:id="rId28"/>
      <p:italic r:id="rId29"/>
      <p:boldItalic r:id="rId30"/>
    </p:embeddedFont>
    <p:embeddedFont>
      <p:font typeface="Roboto"/>
      <p:regular r:id="rId31"/>
      <p:bold r:id="rId32"/>
      <p:italic r:id="rId33"/>
      <p:boldItalic r:id="rId34"/>
    </p:embeddedFont>
    <p:embeddedFont>
      <p:font typeface="Lato"/>
      <p:regular r:id="rId35"/>
      <p:bold r:id="rId36"/>
      <p:italic r:id="rId37"/>
      <p:boldItalic r:id="rId38"/>
    </p:embeddedFont>
    <p:embeddedFont>
      <p:font typeface="Merriweather"/>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erriweather-bold.fntdata"/><Relationship Id="rId20" Type="http://schemas.openxmlformats.org/officeDocument/2006/relationships/slide" Target="slides/slide15.xml"/><Relationship Id="rId42" Type="http://schemas.openxmlformats.org/officeDocument/2006/relationships/font" Target="fonts/Merriweather-boldItalic.fntdata"/><Relationship Id="rId41" Type="http://schemas.openxmlformats.org/officeDocument/2006/relationships/font" Target="fonts/Merriweather-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aleway-bold.fntdata"/><Relationship Id="rId27" Type="http://schemas.openxmlformats.org/officeDocument/2006/relationships/font" Target="fonts/Raleway-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font" Target="fonts/Raleway-boldItalic.fntdata"/><Relationship Id="rId11" Type="http://schemas.openxmlformats.org/officeDocument/2006/relationships/slide" Target="slides/slide6.xml"/><Relationship Id="rId33" Type="http://schemas.openxmlformats.org/officeDocument/2006/relationships/font" Target="fonts/Roboto-italic.fntdata"/><Relationship Id="rId10" Type="http://schemas.openxmlformats.org/officeDocument/2006/relationships/slide" Target="slides/slide5.xml"/><Relationship Id="rId32" Type="http://schemas.openxmlformats.org/officeDocument/2006/relationships/font" Target="fonts/Roboto-bold.fntdata"/><Relationship Id="rId13" Type="http://schemas.openxmlformats.org/officeDocument/2006/relationships/slide" Target="slides/slide8.xml"/><Relationship Id="rId35" Type="http://schemas.openxmlformats.org/officeDocument/2006/relationships/font" Target="fonts/Lato-regular.fntdata"/><Relationship Id="rId12" Type="http://schemas.openxmlformats.org/officeDocument/2006/relationships/slide" Target="slides/slide7.xml"/><Relationship Id="rId34" Type="http://schemas.openxmlformats.org/officeDocument/2006/relationships/font" Target="fonts/Roboto-boldItalic.fntdata"/><Relationship Id="rId15" Type="http://schemas.openxmlformats.org/officeDocument/2006/relationships/slide" Target="slides/slide10.xml"/><Relationship Id="rId37" Type="http://schemas.openxmlformats.org/officeDocument/2006/relationships/font" Target="fonts/Lato-italic.fntdata"/><Relationship Id="rId14" Type="http://schemas.openxmlformats.org/officeDocument/2006/relationships/slide" Target="slides/slide9.xml"/><Relationship Id="rId36" Type="http://schemas.openxmlformats.org/officeDocument/2006/relationships/font" Target="fonts/Lato-bold.fntdata"/><Relationship Id="rId17" Type="http://schemas.openxmlformats.org/officeDocument/2006/relationships/slide" Target="slides/slide12.xml"/><Relationship Id="rId39" Type="http://schemas.openxmlformats.org/officeDocument/2006/relationships/font" Target="fonts/Merriweather-regular.fntdata"/><Relationship Id="rId16" Type="http://schemas.openxmlformats.org/officeDocument/2006/relationships/slide" Target="slides/slide11.xml"/><Relationship Id="rId38" Type="http://schemas.openxmlformats.org/officeDocument/2006/relationships/font" Target="fonts/La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081be00d26_0_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081be00d26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081be00d26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081be00d26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081be00d26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081be00d26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081be00d26_0_1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081be00d26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081be00d26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081be00d26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081be00d26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081be00d26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081be00d26_0_1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081be00d26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081be00d26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081be00d26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081be00d26_0_1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081be00d26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081be00d26_0_1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081be00d26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081be00d26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081be00d26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d251bb47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d251bb47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723630543_1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723630543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081be00d2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081be00d2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081be00d26_0_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081be00d2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081be00d26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081be00d26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081be00d26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081be00d2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081be00d26_0_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081be00d2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6.png"/><Relationship Id="rId5"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1823075" y="578225"/>
            <a:ext cx="6880200" cy="346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200"/>
              <a:t>Vehicle Insurance Claim Fraud Detection Using Machine Learning</a:t>
            </a:r>
            <a:endParaRPr b="0" sz="235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5200"/>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Scott Ye &amp; Summer Xiao</a:t>
            </a:r>
            <a:endParaRPr b="1"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2" name="Shape 142"/>
        <p:cNvGrpSpPr/>
        <p:nvPr/>
      </p:nvGrpSpPr>
      <p:grpSpPr>
        <a:xfrm>
          <a:off x="0" y="0"/>
          <a:ext cx="0" cy="0"/>
          <a:chOff x="0" y="0"/>
          <a:chExt cx="0" cy="0"/>
        </a:xfrm>
      </p:grpSpPr>
      <p:sp>
        <p:nvSpPr>
          <p:cNvPr id="143" name="Google Shape;143;p22"/>
          <p:cNvSpPr txBox="1"/>
          <p:nvPr>
            <p:ph idx="1" type="subTitle"/>
          </p:nvPr>
        </p:nvSpPr>
        <p:spPr>
          <a:xfrm>
            <a:off x="265500" y="168050"/>
            <a:ext cx="4045200" cy="37587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3000">
                <a:solidFill>
                  <a:schemeClr val="dk1"/>
                </a:solidFill>
              </a:rPr>
              <a:t>Implementing Classification using SVM</a:t>
            </a:r>
            <a:endParaRPr b="1" sz="3000">
              <a:solidFill>
                <a:schemeClr val="dk1"/>
              </a:solidFill>
            </a:endParaRPr>
          </a:p>
          <a:p>
            <a:pPr indent="0" lvl="0" marL="0" rtl="0" algn="l">
              <a:lnSpc>
                <a:spcPct val="115000"/>
              </a:lnSpc>
              <a:spcBef>
                <a:spcPts val="1600"/>
              </a:spcBef>
              <a:spcAft>
                <a:spcPts val="1600"/>
              </a:spcAft>
              <a:buNone/>
            </a:pPr>
            <a:r>
              <a:t/>
            </a:r>
            <a:endParaRPr sz="1800"/>
          </a:p>
        </p:txBody>
      </p:sp>
      <p:pic>
        <p:nvPicPr>
          <p:cNvPr id="144" name="Google Shape;144;p22"/>
          <p:cNvPicPr preferRelativeResize="0"/>
          <p:nvPr/>
        </p:nvPicPr>
        <p:blipFill>
          <a:blip r:embed="rId3">
            <a:alphaModFix/>
          </a:blip>
          <a:stretch>
            <a:fillRect/>
          </a:stretch>
        </p:blipFill>
        <p:spPr>
          <a:xfrm>
            <a:off x="436750" y="2935500"/>
            <a:ext cx="3192176" cy="1891650"/>
          </a:xfrm>
          <a:prstGeom prst="rect">
            <a:avLst/>
          </a:prstGeom>
          <a:noFill/>
          <a:ln>
            <a:noFill/>
          </a:ln>
        </p:spPr>
      </p:pic>
      <p:pic>
        <p:nvPicPr>
          <p:cNvPr id="145" name="Google Shape;145;p22"/>
          <p:cNvPicPr preferRelativeResize="0"/>
          <p:nvPr/>
        </p:nvPicPr>
        <p:blipFill>
          <a:blip r:embed="rId4">
            <a:alphaModFix/>
          </a:blip>
          <a:stretch>
            <a:fillRect/>
          </a:stretch>
        </p:blipFill>
        <p:spPr>
          <a:xfrm>
            <a:off x="4572000" y="615463"/>
            <a:ext cx="4572002" cy="3912564"/>
          </a:xfrm>
          <a:prstGeom prst="rect">
            <a:avLst/>
          </a:prstGeom>
          <a:noFill/>
          <a:ln>
            <a:noFill/>
          </a:ln>
        </p:spPr>
      </p:pic>
      <p:cxnSp>
        <p:nvCxnSpPr>
          <p:cNvPr id="146" name="Google Shape;146;p22"/>
          <p:cNvCxnSpPr/>
          <p:nvPr/>
        </p:nvCxnSpPr>
        <p:spPr>
          <a:xfrm flipH="1">
            <a:off x="5709400" y="2120800"/>
            <a:ext cx="593400" cy="6300"/>
          </a:xfrm>
          <a:prstGeom prst="straightConnector1">
            <a:avLst/>
          </a:prstGeom>
          <a:noFill/>
          <a:ln cap="flat" cmpd="sng" w="9525">
            <a:solidFill>
              <a:schemeClr val="dk2"/>
            </a:solidFill>
            <a:prstDash val="solid"/>
            <a:round/>
            <a:headEnd len="med" w="med" type="none"/>
            <a:tailEnd len="med" w="med" type="triangle"/>
          </a:ln>
        </p:spPr>
      </p:cxnSp>
      <p:cxnSp>
        <p:nvCxnSpPr>
          <p:cNvPr id="147" name="Google Shape;147;p22"/>
          <p:cNvCxnSpPr/>
          <p:nvPr/>
        </p:nvCxnSpPr>
        <p:spPr>
          <a:xfrm rot="10800000">
            <a:off x="5862375" y="4335175"/>
            <a:ext cx="6255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1" name="Shape 151"/>
        <p:cNvGrpSpPr/>
        <p:nvPr/>
      </p:nvGrpSpPr>
      <p:grpSpPr>
        <a:xfrm>
          <a:off x="0" y="0"/>
          <a:ext cx="0" cy="0"/>
          <a:chOff x="0" y="0"/>
          <a:chExt cx="0" cy="0"/>
        </a:xfrm>
      </p:grpSpPr>
      <p:pic>
        <p:nvPicPr>
          <p:cNvPr id="152" name="Google Shape;152;p23"/>
          <p:cNvPicPr preferRelativeResize="0"/>
          <p:nvPr/>
        </p:nvPicPr>
        <p:blipFill>
          <a:blip r:embed="rId3">
            <a:alphaModFix/>
          </a:blip>
          <a:stretch>
            <a:fillRect/>
          </a:stretch>
        </p:blipFill>
        <p:spPr>
          <a:xfrm>
            <a:off x="4722900" y="162737"/>
            <a:ext cx="4254600" cy="4818038"/>
          </a:xfrm>
          <a:prstGeom prst="rect">
            <a:avLst/>
          </a:prstGeom>
          <a:noFill/>
          <a:ln>
            <a:noFill/>
          </a:ln>
        </p:spPr>
      </p:pic>
      <p:pic>
        <p:nvPicPr>
          <p:cNvPr descr="Piece of duct tape sticking a note to the slide" id="153" name="Google Shape;153;p23"/>
          <p:cNvPicPr preferRelativeResize="0"/>
          <p:nvPr/>
        </p:nvPicPr>
        <p:blipFill rotWithShape="1">
          <a:blip r:embed="rId4">
            <a:alphaModFix/>
          </a:blip>
          <a:srcRect b="10011" l="9244" r="2118" t="5926"/>
          <a:stretch/>
        </p:blipFill>
        <p:spPr>
          <a:xfrm rot="154828">
            <a:off x="5814200" y="166451"/>
            <a:ext cx="2072000" cy="736050"/>
          </a:xfrm>
          <a:prstGeom prst="rect">
            <a:avLst/>
          </a:prstGeom>
          <a:noFill/>
          <a:ln>
            <a:noFill/>
          </a:ln>
        </p:spPr>
      </p:pic>
      <p:sp>
        <p:nvSpPr>
          <p:cNvPr id="154" name="Google Shape;154;p23"/>
          <p:cNvSpPr txBox="1"/>
          <p:nvPr/>
        </p:nvSpPr>
        <p:spPr>
          <a:xfrm>
            <a:off x="5015550" y="948775"/>
            <a:ext cx="36693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700">
                <a:solidFill>
                  <a:schemeClr val="lt2"/>
                </a:solidFill>
                <a:latin typeface="Raleway"/>
                <a:ea typeface="Raleway"/>
                <a:cs typeface="Raleway"/>
                <a:sym typeface="Raleway"/>
              </a:rPr>
              <a:t>Imbalanced</a:t>
            </a:r>
            <a:r>
              <a:rPr b="1" lang="en" sz="2700">
                <a:solidFill>
                  <a:schemeClr val="lt2"/>
                </a:solidFill>
                <a:latin typeface="Raleway"/>
                <a:ea typeface="Raleway"/>
                <a:cs typeface="Raleway"/>
                <a:sym typeface="Raleway"/>
              </a:rPr>
              <a:t> Sample</a:t>
            </a:r>
            <a:endParaRPr b="1" sz="2700">
              <a:solidFill>
                <a:schemeClr val="lt2"/>
              </a:solidFill>
              <a:latin typeface="Raleway"/>
              <a:ea typeface="Raleway"/>
              <a:cs typeface="Raleway"/>
              <a:sym typeface="Raleway"/>
            </a:endParaRPr>
          </a:p>
        </p:txBody>
      </p:sp>
      <p:sp>
        <p:nvSpPr>
          <p:cNvPr id="155" name="Google Shape;155;p23"/>
          <p:cNvSpPr txBox="1"/>
          <p:nvPr>
            <p:ph idx="4294967295" type="body"/>
          </p:nvPr>
        </p:nvSpPr>
        <p:spPr>
          <a:xfrm>
            <a:off x="5133750" y="1428530"/>
            <a:ext cx="34329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a:p>
            <a:pPr indent="-317500" lvl="0" marL="457200" rtl="0" algn="l">
              <a:spcBef>
                <a:spcPts val="16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Model Evaluation Metrics</a:t>
            </a:r>
            <a:endParaRPr b="1" sz="1400">
              <a:solidFill>
                <a:schemeClr val="dk1"/>
              </a:solidFill>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Cost-sensitive learning</a:t>
            </a:r>
            <a:endParaRPr b="1" sz="1400">
              <a:solidFill>
                <a:schemeClr val="dk1"/>
              </a:solidFill>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Resampling</a:t>
            </a:r>
            <a:endParaRPr b="1" sz="1400">
              <a:solidFill>
                <a:schemeClr val="dk1"/>
              </a:solidFill>
              <a:latin typeface="Raleway"/>
              <a:ea typeface="Raleway"/>
              <a:cs typeface="Raleway"/>
              <a:sym typeface="Raleway"/>
            </a:endParaRPr>
          </a:p>
          <a:p>
            <a:pPr indent="-317500" lvl="1" marL="914400" rtl="0" algn="l">
              <a:spcBef>
                <a:spcPts val="1000"/>
              </a:spcBef>
              <a:spcAft>
                <a:spcPts val="0"/>
              </a:spcAft>
              <a:buClr>
                <a:schemeClr val="dk1"/>
              </a:buClr>
              <a:buSzPts val="1400"/>
              <a:buFont typeface="Raleway"/>
              <a:buChar char="◆"/>
            </a:pPr>
            <a:r>
              <a:rPr b="1" lang="en">
                <a:solidFill>
                  <a:schemeClr val="dk1"/>
                </a:solidFill>
                <a:latin typeface="Raleway"/>
                <a:ea typeface="Raleway"/>
                <a:cs typeface="Raleway"/>
                <a:sym typeface="Raleway"/>
              </a:rPr>
              <a:t>A simple  oversampling model</a:t>
            </a:r>
            <a:endParaRPr b="1">
              <a:solidFill>
                <a:schemeClr val="dk1"/>
              </a:solidFill>
              <a:latin typeface="Raleway"/>
              <a:ea typeface="Raleway"/>
              <a:cs typeface="Raleway"/>
              <a:sym typeface="Raleway"/>
            </a:endParaRPr>
          </a:p>
          <a:p>
            <a:pPr indent="-317500" lvl="1" marL="914400" rtl="0" algn="l">
              <a:spcBef>
                <a:spcPts val="1000"/>
              </a:spcBef>
              <a:spcAft>
                <a:spcPts val="0"/>
              </a:spcAft>
              <a:buClr>
                <a:schemeClr val="dk1"/>
              </a:buClr>
              <a:buSzPts val="1400"/>
              <a:buFont typeface="Raleway"/>
              <a:buChar char="◆"/>
            </a:pPr>
            <a:r>
              <a:rPr b="1" lang="en">
                <a:solidFill>
                  <a:schemeClr val="dk1"/>
                </a:solidFill>
                <a:latin typeface="Raleway"/>
                <a:ea typeface="Raleway"/>
                <a:cs typeface="Raleway"/>
                <a:sym typeface="Raleway"/>
              </a:rPr>
              <a:t>Other oversampling models</a:t>
            </a:r>
            <a:endParaRPr b="1">
              <a:solidFill>
                <a:schemeClr val="dk1"/>
              </a:solidFill>
              <a:latin typeface="Raleway"/>
              <a:ea typeface="Raleway"/>
              <a:cs typeface="Raleway"/>
              <a:sym typeface="Raleway"/>
            </a:endParaRPr>
          </a:p>
          <a:p>
            <a:pPr indent="457200" lvl="0" marL="0" rtl="0" algn="l">
              <a:spcBef>
                <a:spcPts val="1000"/>
              </a:spcBef>
              <a:spcAft>
                <a:spcPts val="1000"/>
              </a:spcAft>
              <a:buNone/>
            </a:pPr>
            <a:br>
              <a:rPr lang="en" sz="1400">
                <a:latin typeface="Raleway"/>
                <a:ea typeface="Raleway"/>
                <a:cs typeface="Raleway"/>
                <a:sym typeface="Raleway"/>
              </a:rPr>
            </a:br>
            <a:endParaRPr sz="1200">
              <a:solidFill>
                <a:schemeClr val="dk2"/>
              </a:solidFill>
              <a:latin typeface="Raleway"/>
              <a:ea typeface="Raleway"/>
              <a:cs typeface="Raleway"/>
              <a:sym typeface="Raleway"/>
            </a:endParaRPr>
          </a:p>
        </p:txBody>
      </p:sp>
      <p:pic>
        <p:nvPicPr>
          <p:cNvPr id="156" name="Google Shape;156;p23"/>
          <p:cNvPicPr preferRelativeResize="0"/>
          <p:nvPr/>
        </p:nvPicPr>
        <p:blipFill rotWithShape="1">
          <a:blip r:embed="rId5">
            <a:alphaModFix/>
          </a:blip>
          <a:srcRect b="0" l="0" r="6533" t="0"/>
          <a:stretch/>
        </p:blipFill>
        <p:spPr>
          <a:xfrm>
            <a:off x="204200" y="1534388"/>
            <a:ext cx="4410675" cy="2074725"/>
          </a:xfrm>
          <a:prstGeom prst="rect">
            <a:avLst/>
          </a:prstGeom>
          <a:noFill/>
          <a:ln>
            <a:noFill/>
          </a:ln>
        </p:spPr>
      </p:pic>
      <p:sp>
        <p:nvSpPr>
          <p:cNvPr id="157" name="Google Shape;157;p23"/>
          <p:cNvSpPr/>
          <p:nvPr/>
        </p:nvSpPr>
        <p:spPr>
          <a:xfrm>
            <a:off x="3463000" y="765488"/>
            <a:ext cx="957300" cy="6702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3"/>
          <p:cNvSpPr txBox="1"/>
          <p:nvPr/>
        </p:nvSpPr>
        <p:spPr>
          <a:xfrm>
            <a:off x="399925" y="326725"/>
            <a:ext cx="3528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212121"/>
                </a:solidFill>
                <a:highlight>
                  <a:srgbClr val="FFFFFF"/>
                </a:highlight>
                <a:latin typeface="Roboto"/>
                <a:ea typeface="Roboto"/>
                <a:cs typeface="Roboto"/>
                <a:sym typeface="Roboto"/>
              </a:rPr>
              <a:t>(923 positive vs. 14497 negative cases)</a:t>
            </a:r>
            <a:endParaRPr sz="1700">
              <a:latin typeface="Lato"/>
              <a:ea typeface="Lato"/>
              <a:cs typeface="Lato"/>
              <a:sym typeface="Lato"/>
            </a:endParaRPr>
          </a:p>
        </p:txBody>
      </p:sp>
      <p:sp>
        <p:nvSpPr>
          <p:cNvPr id="159" name="Google Shape;159;p23"/>
          <p:cNvSpPr txBox="1"/>
          <p:nvPr/>
        </p:nvSpPr>
        <p:spPr>
          <a:xfrm>
            <a:off x="161400" y="3614600"/>
            <a:ext cx="4410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Intuitively, it is much more difficult for an ML model to correctly learn all the characteristics of the minority class given its smaller sample size and skewed class distribution. A naive model can achieve reasonable accuracy by simply predicting the majority class in all cases.</a:t>
            </a:r>
            <a:endParaRPr>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4"/>
          <p:cNvSpPr txBox="1"/>
          <p:nvPr>
            <p:ph idx="4294967295" type="title"/>
          </p:nvPr>
        </p:nvSpPr>
        <p:spPr>
          <a:xfrm>
            <a:off x="535775" y="176300"/>
            <a:ext cx="7945800" cy="894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Cost-Sensitive Learning</a:t>
            </a:r>
            <a:endParaRPr sz="2400"/>
          </a:p>
        </p:txBody>
      </p:sp>
      <p:sp>
        <p:nvSpPr>
          <p:cNvPr id="165" name="Google Shape;165;p24"/>
          <p:cNvSpPr txBox="1"/>
          <p:nvPr>
            <p:ph idx="4294967295" type="title"/>
          </p:nvPr>
        </p:nvSpPr>
        <p:spPr>
          <a:xfrm>
            <a:off x="1515725" y="2176149"/>
            <a:ext cx="5985900" cy="1437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600">
                <a:solidFill>
                  <a:srgbClr val="292929"/>
                </a:solidFill>
                <a:highlight>
                  <a:srgbClr val="FFFFFF"/>
                </a:highlight>
                <a:latin typeface="Georgia"/>
                <a:ea typeface="Georgia"/>
                <a:cs typeface="Georgia"/>
                <a:sym typeface="Georgia"/>
              </a:rPr>
              <a:t>This parameter penalizes the model </a:t>
            </a:r>
            <a:r>
              <a:rPr lang="en" sz="1600" u="sng">
                <a:solidFill>
                  <a:srgbClr val="292929"/>
                </a:solidFill>
                <a:highlight>
                  <a:srgbClr val="FFFFFF"/>
                </a:highlight>
                <a:latin typeface="Georgia"/>
                <a:ea typeface="Georgia"/>
                <a:cs typeface="Georgia"/>
                <a:sym typeface="Georgia"/>
              </a:rPr>
              <a:t>less for errors made on examples from the majority class</a:t>
            </a:r>
            <a:r>
              <a:rPr lang="en" sz="1600">
                <a:solidFill>
                  <a:srgbClr val="292929"/>
                </a:solidFill>
                <a:highlight>
                  <a:srgbClr val="FFFFFF"/>
                </a:highlight>
                <a:latin typeface="Georgia"/>
                <a:ea typeface="Georgia"/>
                <a:cs typeface="Georgia"/>
                <a:sym typeface="Georgia"/>
              </a:rPr>
              <a:t> and penalizes the model </a:t>
            </a:r>
            <a:r>
              <a:rPr lang="en" sz="1600" u="sng">
                <a:solidFill>
                  <a:srgbClr val="292929"/>
                </a:solidFill>
                <a:highlight>
                  <a:srgbClr val="FFFFFF"/>
                </a:highlight>
                <a:latin typeface="Georgia"/>
                <a:ea typeface="Georgia"/>
                <a:cs typeface="Georgia"/>
                <a:sym typeface="Georgia"/>
              </a:rPr>
              <a:t>more for errors made on examples from the minority class</a:t>
            </a:r>
            <a:r>
              <a:rPr lang="en" sz="1600">
                <a:solidFill>
                  <a:srgbClr val="292929"/>
                </a:solidFill>
                <a:highlight>
                  <a:srgbClr val="FFFFFF"/>
                </a:highlight>
                <a:latin typeface="Georgia"/>
                <a:ea typeface="Georgia"/>
                <a:cs typeface="Georgia"/>
                <a:sym typeface="Georgia"/>
              </a:rPr>
              <a:t>.</a:t>
            </a:r>
            <a:endParaRPr sz="1800">
              <a:latin typeface="Lato"/>
              <a:ea typeface="Lato"/>
              <a:cs typeface="Lato"/>
              <a:sym typeface="Lato"/>
            </a:endParaRPr>
          </a:p>
        </p:txBody>
      </p:sp>
      <p:pic>
        <p:nvPicPr>
          <p:cNvPr id="166" name="Google Shape;166;p24"/>
          <p:cNvPicPr preferRelativeResize="0"/>
          <p:nvPr/>
        </p:nvPicPr>
        <p:blipFill>
          <a:blip r:embed="rId3">
            <a:alphaModFix/>
          </a:blip>
          <a:stretch>
            <a:fillRect/>
          </a:stretch>
        </p:blipFill>
        <p:spPr>
          <a:xfrm>
            <a:off x="37875" y="3794911"/>
            <a:ext cx="9143999" cy="1377678"/>
          </a:xfrm>
          <a:prstGeom prst="rect">
            <a:avLst/>
          </a:prstGeom>
          <a:noFill/>
          <a:ln>
            <a:noFill/>
          </a:ln>
        </p:spPr>
      </p:pic>
      <p:cxnSp>
        <p:nvCxnSpPr>
          <p:cNvPr id="167" name="Google Shape;167;p24"/>
          <p:cNvCxnSpPr/>
          <p:nvPr/>
        </p:nvCxnSpPr>
        <p:spPr>
          <a:xfrm>
            <a:off x="3190350" y="1348600"/>
            <a:ext cx="2763300" cy="0"/>
          </a:xfrm>
          <a:prstGeom prst="straightConnector1">
            <a:avLst/>
          </a:prstGeom>
          <a:noFill/>
          <a:ln cap="flat" cmpd="sng" w="9525">
            <a:solidFill>
              <a:schemeClr val="dk2"/>
            </a:solidFill>
            <a:prstDash val="solid"/>
            <a:round/>
            <a:headEnd len="med" w="med" type="none"/>
            <a:tailEnd len="med" w="med" type="none"/>
          </a:ln>
        </p:spPr>
      </p:cxnSp>
      <p:pic>
        <p:nvPicPr>
          <p:cNvPr id="168" name="Google Shape;168;p24"/>
          <p:cNvPicPr preferRelativeResize="0"/>
          <p:nvPr/>
        </p:nvPicPr>
        <p:blipFill>
          <a:blip r:embed="rId4">
            <a:alphaModFix/>
          </a:blip>
          <a:stretch>
            <a:fillRect/>
          </a:stretch>
        </p:blipFill>
        <p:spPr>
          <a:xfrm>
            <a:off x="78463" y="937175"/>
            <a:ext cx="8987074" cy="1065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25"/>
          <p:cNvPicPr preferRelativeResize="0"/>
          <p:nvPr/>
        </p:nvPicPr>
        <p:blipFill>
          <a:blip r:embed="rId3">
            <a:alphaModFix/>
          </a:blip>
          <a:stretch>
            <a:fillRect/>
          </a:stretch>
        </p:blipFill>
        <p:spPr>
          <a:xfrm>
            <a:off x="1430600" y="152400"/>
            <a:ext cx="6282808" cy="4838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7" name="Shape 177"/>
        <p:cNvGrpSpPr/>
        <p:nvPr/>
      </p:nvGrpSpPr>
      <p:grpSpPr>
        <a:xfrm>
          <a:off x="0" y="0"/>
          <a:ext cx="0" cy="0"/>
          <a:chOff x="0" y="0"/>
          <a:chExt cx="0" cy="0"/>
        </a:xfrm>
      </p:grpSpPr>
      <p:sp>
        <p:nvSpPr>
          <p:cNvPr id="178" name="Google Shape;178;p26"/>
          <p:cNvSpPr txBox="1"/>
          <p:nvPr>
            <p:ph idx="1" type="subTitle"/>
          </p:nvPr>
        </p:nvSpPr>
        <p:spPr>
          <a:xfrm>
            <a:off x="265500" y="621125"/>
            <a:ext cx="4045200" cy="33057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3000">
                <a:solidFill>
                  <a:schemeClr val="dk1"/>
                </a:solidFill>
              </a:rPr>
              <a:t>A simple oversampling method by hand</a:t>
            </a:r>
            <a:endParaRPr b="1" sz="3000">
              <a:solidFill>
                <a:schemeClr val="dk1"/>
              </a:solidFill>
            </a:endParaRPr>
          </a:p>
          <a:p>
            <a:pPr indent="0" lvl="0" marL="0" rtl="0" algn="l">
              <a:lnSpc>
                <a:spcPct val="115000"/>
              </a:lnSpc>
              <a:spcBef>
                <a:spcPts val="1600"/>
              </a:spcBef>
              <a:spcAft>
                <a:spcPts val="0"/>
              </a:spcAft>
              <a:buNone/>
            </a:pPr>
            <a:r>
              <a:t/>
            </a:r>
            <a:endParaRPr sz="1800"/>
          </a:p>
          <a:p>
            <a:pPr indent="0" lvl="0" marL="0" rtl="0" algn="l">
              <a:lnSpc>
                <a:spcPct val="115000"/>
              </a:lnSpc>
              <a:spcBef>
                <a:spcPts val="1600"/>
              </a:spcBef>
              <a:spcAft>
                <a:spcPts val="1600"/>
              </a:spcAft>
              <a:buNone/>
            </a:pPr>
            <a:r>
              <a:rPr lang="en" sz="1800"/>
              <a:t>We keep randomly duplicating the minority samples until its sample size is the same as the majority sample size. </a:t>
            </a:r>
            <a:endParaRPr sz="1800"/>
          </a:p>
        </p:txBody>
      </p:sp>
      <p:pic>
        <p:nvPicPr>
          <p:cNvPr id="179" name="Google Shape;179;p26"/>
          <p:cNvPicPr preferRelativeResize="0"/>
          <p:nvPr/>
        </p:nvPicPr>
        <p:blipFill>
          <a:blip r:embed="rId3">
            <a:alphaModFix/>
          </a:blip>
          <a:stretch>
            <a:fillRect/>
          </a:stretch>
        </p:blipFill>
        <p:spPr>
          <a:xfrm>
            <a:off x="4572000" y="1544995"/>
            <a:ext cx="4572001" cy="186348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27"/>
          <p:cNvPicPr preferRelativeResize="0"/>
          <p:nvPr/>
        </p:nvPicPr>
        <p:blipFill rotWithShape="1">
          <a:blip r:embed="rId3">
            <a:alphaModFix/>
          </a:blip>
          <a:srcRect b="0" l="0" r="38343" t="0"/>
          <a:stretch/>
        </p:blipFill>
        <p:spPr>
          <a:xfrm>
            <a:off x="265900" y="912475"/>
            <a:ext cx="3372597" cy="4231024"/>
          </a:xfrm>
          <a:prstGeom prst="rect">
            <a:avLst/>
          </a:prstGeom>
          <a:noFill/>
          <a:ln>
            <a:noFill/>
          </a:ln>
        </p:spPr>
      </p:pic>
      <p:sp>
        <p:nvSpPr>
          <p:cNvPr id="185" name="Google Shape;185;p27"/>
          <p:cNvSpPr txBox="1"/>
          <p:nvPr/>
        </p:nvSpPr>
        <p:spPr>
          <a:xfrm>
            <a:off x="265900" y="186450"/>
            <a:ext cx="2826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Lato"/>
                <a:ea typeface="Lato"/>
                <a:cs typeface="Lato"/>
                <a:sym typeface="Lato"/>
              </a:rPr>
              <a:t>Logistic Regression</a:t>
            </a:r>
            <a:endParaRPr sz="2400">
              <a:latin typeface="Lato"/>
              <a:ea typeface="Lato"/>
              <a:cs typeface="Lato"/>
              <a:sym typeface="Lato"/>
            </a:endParaRPr>
          </a:p>
        </p:txBody>
      </p:sp>
      <p:pic>
        <p:nvPicPr>
          <p:cNvPr id="186" name="Google Shape;186;p27"/>
          <p:cNvPicPr preferRelativeResize="0"/>
          <p:nvPr/>
        </p:nvPicPr>
        <p:blipFill rotWithShape="1">
          <a:blip r:embed="rId4">
            <a:alphaModFix/>
          </a:blip>
          <a:srcRect b="0" l="0" r="41592" t="0"/>
          <a:stretch/>
        </p:blipFill>
        <p:spPr>
          <a:xfrm>
            <a:off x="4897475" y="876425"/>
            <a:ext cx="3290176" cy="4231016"/>
          </a:xfrm>
          <a:prstGeom prst="rect">
            <a:avLst/>
          </a:prstGeom>
          <a:noFill/>
          <a:ln>
            <a:noFill/>
          </a:ln>
        </p:spPr>
      </p:pic>
      <p:sp>
        <p:nvSpPr>
          <p:cNvPr id="187" name="Google Shape;187;p27"/>
          <p:cNvSpPr txBox="1"/>
          <p:nvPr/>
        </p:nvSpPr>
        <p:spPr>
          <a:xfrm>
            <a:off x="4897475" y="186450"/>
            <a:ext cx="2826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Lato"/>
                <a:ea typeface="Lato"/>
                <a:cs typeface="Lato"/>
                <a:sym typeface="Lato"/>
              </a:rPr>
              <a:t>SVM</a:t>
            </a:r>
            <a:endParaRPr sz="2400">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28"/>
          <p:cNvPicPr preferRelativeResize="0"/>
          <p:nvPr/>
        </p:nvPicPr>
        <p:blipFill>
          <a:blip r:embed="rId3">
            <a:alphaModFix/>
          </a:blip>
          <a:stretch>
            <a:fillRect/>
          </a:stretch>
        </p:blipFill>
        <p:spPr>
          <a:xfrm>
            <a:off x="1809475" y="1204525"/>
            <a:ext cx="5525026" cy="3218625"/>
          </a:xfrm>
          <a:prstGeom prst="rect">
            <a:avLst/>
          </a:prstGeom>
          <a:noFill/>
          <a:ln>
            <a:noFill/>
          </a:ln>
        </p:spPr>
      </p:pic>
      <p:sp>
        <p:nvSpPr>
          <p:cNvPr id="193" name="Google Shape;193;p28"/>
          <p:cNvSpPr txBox="1"/>
          <p:nvPr>
            <p:ph idx="4294967295" type="subTitle"/>
          </p:nvPr>
        </p:nvSpPr>
        <p:spPr>
          <a:xfrm>
            <a:off x="1809500" y="257350"/>
            <a:ext cx="5552400" cy="11832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b="1" lang="en" sz="3000">
                <a:solidFill>
                  <a:schemeClr val="dk1"/>
                </a:solidFill>
              </a:rPr>
              <a:t>SVM with parameter selection</a:t>
            </a:r>
            <a:endParaRPr sz="1800"/>
          </a:p>
        </p:txBody>
      </p:sp>
      <p:sp>
        <p:nvSpPr>
          <p:cNvPr id="194" name="Google Shape;194;p28"/>
          <p:cNvSpPr txBox="1"/>
          <p:nvPr/>
        </p:nvSpPr>
        <p:spPr>
          <a:xfrm>
            <a:off x="170175" y="4558550"/>
            <a:ext cx="220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C = 1/10, gamma = 0.1</a:t>
            </a:r>
            <a:endParaRPr>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8" name="Shape 198"/>
        <p:cNvGrpSpPr/>
        <p:nvPr/>
      </p:nvGrpSpPr>
      <p:grpSpPr>
        <a:xfrm>
          <a:off x="0" y="0"/>
          <a:ext cx="0" cy="0"/>
          <a:chOff x="0" y="0"/>
          <a:chExt cx="0" cy="0"/>
        </a:xfrm>
      </p:grpSpPr>
      <p:sp>
        <p:nvSpPr>
          <p:cNvPr id="199" name="Google Shape;199;p29"/>
          <p:cNvSpPr txBox="1"/>
          <p:nvPr>
            <p:ph idx="1" type="subTitle"/>
          </p:nvPr>
        </p:nvSpPr>
        <p:spPr>
          <a:xfrm>
            <a:off x="233575" y="589225"/>
            <a:ext cx="4895100" cy="10593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3000">
                <a:solidFill>
                  <a:schemeClr val="dk1"/>
                </a:solidFill>
              </a:rPr>
              <a:t>Other</a:t>
            </a:r>
            <a:r>
              <a:rPr b="1" lang="en" sz="3000">
                <a:solidFill>
                  <a:schemeClr val="dk1"/>
                </a:solidFill>
              </a:rPr>
              <a:t> existing oversampling methods</a:t>
            </a:r>
            <a:endParaRPr sz="1800"/>
          </a:p>
          <a:p>
            <a:pPr indent="0" lvl="0" marL="0" rtl="0" algn="l">
              <a:lnSpc>
                <a:spcPct val="115000"/>
              </a:lnSpc>
              <a:spcBef>
                <a:spcPts val="1600"/>
              </a:spcBef>
              <a:spcAft>
                <a:spcPts val="1600"/>
              </a:spcAft>
              <a:buNone/>
            </a:pPr>
            <a:r>
              <a:t/>
            </a:r>
            <a:endParaRPr sz="1800"/>
          </a:p>
        </p:txBody>
      </p:sp>
      <p:pic>
        <p:nvPicPr>
          <p:cNvPr id="200" name="Google Shape;200;p29"/>
          <p:cNvPicPr preferRelativeResize="0"/>
          <p:nvPr/>
        </p:nvPicPr>
        <p:blipFill>
          <a:blip r:embed="rId3">
            <a:alphaModFix/>
          </a:blip>
          <a:stretch>
            <a:fillRect/>
          </a:stretch>
        </p:blipFill>
        <p:spPr>
          <a:xfrm>
            <a:off x="1781100" y="1352626"/>
            <a:ext cx="7362900" cy="37908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30"/>
          <p:cNvPicPr preferRelativeResize="0"/>
          <p:nvPr/>
        </p:nvPicPr>
        <p:blipFill>
          <a:blip r:embed="rId3">
            <a:alphaModFix/>
          </a:blip>
          <a:stretch>
            <a:fillRect/>
          </a:stretch>
        </p:blipFill>
        <p:spPr>
          <a:xfrm>
            <a:off x="1792450" y="152400"/>
            <a:ext cx="5503693" cy="4838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 name="Shape 209"/>
        <p:cNvGrpSpPr/>
        <p:nvPr/>
      </p:nvGrpSpPr>
      <p:grpSpPr>
        <a:xfrm>
          <a:off x="0" y="0"/>
          <a:ext cx="0" cy="0"/>
          <a:chOff x="0" y="0"/>
          <a:chExt cx="0" cy="0"/>
        </a:xfrm>
      </p:grpSpPr>
      <p:sp>
        <p:nvSpPr>
          <p:cNvPr id="210" name="Google Shape;210;p31"/>
          <p:cNvSpPr txBox="1"/>
          <p:nvPr>
            <p:ph idx="1" type="subTitle"/>
          </p:nvPr>
        </p:nvSpPr>
        <p:spPr>
          <a:xfrm>
            <a:off x="578175" y="2293100"/>
            <a:ext cx="2923200" cy="8082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3700">
                <a:solidFill>
                  <a:schemeClr val="dk1"/>
                </a:solidFill>
              </a:rPr>
              <a:t>Conclusion</a:t>
            </a:r>
            <a:r>
              <a:rPr b="1" lang="en" sz="3700">
                <a:solidFill>
                  <a:schemeClr val="dk1"/>
                </a:solidFill>
              </a:rPr>
              <a:t>s:</a:t>
            </a:r>
            <a:endParaRPr sz="2500"/>
          </a:p>
          <a:p>
            <a:pPr indent="0" lvl="0" marL="0" rtl="0" algn="l">
              <a:lnSpc>
                <a:spcPct val="115000"/>
              </a:lnSpc>
              <a:spcBef>
                <a:spcPts val="1600"/>
              </a:spcBef>
              <a:spcAft>
                <a:spcPts val="1600"/>
              </a:spcAft>
              <a:buNone/>
            </a:pPr>
            <a:r>
              <a:t/>
            </a:r>
            <a:endParaRPr sz="2500"/>
          </a:p>
        </p:txBody>
      </p:sp>
      <p:sp>
        <p:nvSpPr>
          <p:cNvPr id="211" name="Google Shape;211;p31"/>
          <p:cNvSpPr txBox="1"/>
          <p:nvPr/>
        </p:nvSpPr>
        <p:spPr>
          <a:xfrm>
            <a:off x="4854200" y="385025"/>
            <a:ext cx="3803400" cy="3879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lt1"/>
              </a:buClr>
              <a:buSzPts val="1600"/>
              <a:buFont typeface="Merriweather"/>
              <a:buChar char="-"/>
            </a:pPr>
            <a:r>
              <a:rPr lang="en" sz="1600">
                <a:solidFill>
                  <a:schemeClr val="lt1"/>
                </a:solidFill>
                <a:latin typeface="Merriweather"/>
                <a:ea typeface="Merriweather"/>
                <a:cs typeface="Merriweather"/>
                <a:sym typeface="Merriweather"/>
              </a:rPr>
              <a:t>Through logistic regression wiz L1 regularization, the biggest factors that predict fraud are Policy Holder &amp; PolicyType - Sedan Liability.</a:t>
            </a:r>
            <a:endParaRPr sz="1600">
              <a:solidFill>
                <a:schemeClr val="lt1"/>
              </a:solidFill>
              <a:latin typeface="Merriweather"/>
              <a:ea typeface="Merriweather"/>
              <a:cs typeface="Merriweather"/>
              <a:sym typeface="Merriweather"/>
            </a:endParaRPr>
          </a:p>
          <a:p>
            <a:pPr indent="0" lvl="0" marL="457200" rtl="0" algn="l">
              <a:spcBef>
                <a:spcPts val="0"/>
              </a:spcBef>
              <a:spcAft>
                <a:spcPts val="0"/>
              </a:spcAft>
              <a:buNone/>
            </a:pPr>
            <a:r>
              <a:t/>
            </a:r>
            <a:endParaRPr sz="1600">
              <a:solidFill>
                <a:schemeClr val="lt1"/>
              </a:solidFill>
              <a:latin typeface="Merriweather"/>
              <a:ea typeface="Merriweather"/>
              <a:cs typeface="Merriweather"/>
              <a:sym typeface="Merriweather"/>
            </a:endParaRPr>
          </a:p>
          <a:p>
            <a:pPr indent="-330200" lvl="0" marL="457200" rtl="0" algn="l">
              <a:spcBef>
                <a:spcPts val="0"/>
              </a:spcBef>
              <a:spcAft>
                <a:spcPts val="0"/>
              </a:spcAft>
              <a:buClr>
                <a:schemeClr val="lt1"/>
              </a:buClr>
              <a:buSzPts val="1600"/>
              <a:buFont typeface="Merriweather"/>
              <a:buChar char="-"/>
            </a:pPr>
            <a:r>
              <a:rPr lang="en" sz="1600">
                <a:solidFill>
                  <a:schemeClr val="lt1"/>
                </a:solidFill>
                <a:latin typeface="Merriweather"/>
                <a:ea typeface="Merriweather"/>
                <a:cs typeface="Merriweather"/>
                <a:sym typeface="Merriweather"/>
              </a:rPr>
              <a:t>After resampling, we partially reduce the false negative error, but it sometimes miscategorizes non-fraud cases to fraud cases. As a result, the insurance provider can be more confident resolving claims with predicted  non-fraud cases.</a:t>
            </a:r>
            <a:endParaRPr sz="1600">
              <a:solidFill>
                <a:schemeClr val="lt1"/>
              </a:solidFill>
              <a:latin typeface="Merriweather"/>
              <a:ea typeface="Merriweather"/>
              <a:cs typeface="Merriweather"/>
              <a:sym typeface="Merriweath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txBox="1"/>
          <p:nvPr>
            <p:ph idx="4294967295" type="title"/>
          </p:nvPr>
        </p:nvSpPr>
        <p:spPr>
          <a:xfrm>
            <a:off x="535775" y="335825"/>
            <a:ext cx="7945800" cy="894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Background of Vehicle Insurance Fraud </a:t>
            </a:r>
            <a:endParaRPr sz="2400"/>
          </a:p>
        </p:txBody>
      </p:sp>
      <p:sp>
        <p:nvSpPr>
          <p:cNvPr id="79" name="Google Shape;79;p14"/>
          <p:cNvSpPr txBox="1"/>
          <p:nvPr>
            <p:ph idx="4294967295" type="title"/>
          </p:nvPr>
        </p:nvSpPr>
        <p:spPr>
          <a:xfrm>
            <a:off x="535775" y="1835700"/>
            <a:ext cx="7695900" cy="2908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1800">
                <a:latin typeface="Lato"/>
                <a:ea typeface="Lato"/>
                <a:cs typeface="Lato"/>
                <a:sym typeface="Lato"/>
              </a:rPr>
              <a:t>Insurance fraud is a deliberate deception against an insurance company or agent for the purpose of financial gain.</a:t>
            </a:r>
            <a:endParaRPr b="0" sz="1800">
              <a:latin typeface="Lato"/>
              <a:ea typeface="Lato"/>
              <a:cs typeface="Lato"/>
              <a:sym typeface="Lato"/>
            </a:endParaRPr>
          </a:p>
          <a:p>
            <a:pPr indent="0" lvl="0" marL="0" rtl="0" algn="l">
              <a:lnSpc>
                <a:spcPct val="115000"/>
              </a:lnSpc>
              <a:spcBef>
                <a:spcPts val="1600"/>
              </a:spcBef>
              <a:spcAft>
                <a:spcPts val="1600"/>
              </a:spcAft>
              <a:buNone/>
            </a:pPr>
            <a:r>
              <a:rPr b="0" lang="en" sz="1800">
                <a:latin typeface="Lato"/>
                <a:ea typeface="Lato"/>
                <a:cs typeface="Lato"/>
                <a:sym typeface="Lato"/>
              </a:rPr>
              <a:t>Auto insurance fraud ranges from misrepresenting facts on insurance applications and inflating insurance claims to staging accidents and submitting claim forms for damage that never occurred, to false reports of stolen vehicles.</a:t>
            </a:r>
            <a:endParaRPr b="0" sz="1800">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5" name="Shape 215"/>
        <p:cNvGrpSpPr/>
        <p:nvPr/>
      </p:nvGrpSpPr>
      <p:grpSpPr>
        <a:xfrm>
          <a:off x="0" y="0"/>
          <a:ext cx="0" cy="0"/>
          <a:chOff x="0" y="0"/>
          <a:chExt cx="0" cy="0"/>
        </a:xfrm>
      </p:grpSpPr>
      <p:sp>
        <p:nvSpPr>
          <p:cNvPr id="216" name="Google Shape;216;p32"/>
          <p:cNvSpPr txBox="1"/>
          <p:nvPr>
            <p:ph idx="1" type="subTitle"/>
          </p:nvPr>
        </p:nvSpPr>
        <p:spPr>
          <a:xfrm>
            <a:off x="278650" y="2293100"/>
            <a:ext cx="3554400" cy="8082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3700">
                <a:solidFill>
                  <a:schemeClr val="dk1"/>
                </a:solidFill>
              </a:rPr>
              <a:t>Improvement</a:t>
            </a:r>
            <a:r>
              <a:rPr b="1" lang="en" sz="3700">
                <a:solidFill>
                  <a:schemeClr val="dk1"/>
                </a:solidFill>
              </a:rPr>
              <a:t>s:</a:t>
            </a:r>
            <a:endParaRPr sz="2500"/>
          </a:p>
          <a:p>
            <a:pPr indent="0" lvl="0" marL="0" rtl="0" algn="l">
              <a:lnSpc>
                <a:spcPct val="115000"/>
              </a:lnSpc>
              <a:spcBef>
                <a:spcPts val="1600"/>
              </a:spcBef>
              <a:spcAft>
                <a:spcPts val="1600"/>
              </a:spcAft>
              <a:buNone/>
            </a:pPr>
            <a:r>
              <a:t/>
            </a:r>
            <a:endParaRPr sz="2500"/>
          </a:p>
        </p:txBody>
      </p:sp>
      <p:sp>
        <p:nvSpPr>
          <p:cNvPr id="217" name="Google Shape;217;p32"/>
          <p:cNvSpPr txBox="1"/>
          <p:nvPr/>
        </p:nvSpPr>
        <p:spPr>
          <a:xfrm>
            <a:off x="4605325" y="34025"/>
            <a:ext cx="4352100" cy="44124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lt1"/>
              </a:buClr>
              <a:buSzPts val="1600"/>
              <a:buFont typeface="Merriweather"/>
              <a:buChar char="-"/>
            </a:pPr>
            <a:r>
              <a:rPr lang="en" sz="1600">
                <a:solidFill>
                  <a:schemeClr val="lt1"/>
                </a:solidFill>
                <a:latin typeface="Merriweather"/>
                <a:ea typeface="Merriweather"/>
                <a:cs typeface="Merriweather"/>
                <a:sym typeface="Merriweather"/>
              </a:rPr>
              <a:t>W</a:t>
            </a:r>
            <a:r>
              <a:rPr lang="en" sz="1600">
                <a:solidFill>
                  <a:schemeClr val="lt1"/>
                </a:solidFill>
                <a:latin typeface="Merriweather"/>
                <a:ea typeface="Merriweather"/>
                <a:cs typeface="Merriweather"/>
                <a:sym typeface="Merriweather"/>
              </a:rPr>
              <a:t>e should have been randomly duplicating the minority samples until its sample size is the same as the majority sample size in the training set. Then we test the model on the unchanged test set to avoid high similarity between train and test sets.</a:t>
            </a:r>
            <a:endParaRPr sz="1600">
              <a:solidFill>
                <a:schemeClr val="lt1"/>
              </a:solidFill>
              <a:latin typeface="Merriweather"/>
              <a:ea typeface="Merriweather"/>
              <a:cs typeface="Merriweather"/>
              <a:sym typeface="Merriweather"/>
            </a:endParaRPr>
          </a:p>
          <a:p>
            <a:pPr indent="-330200" lvl="0" marL="457200" rtl="0" algn="l">
              <a:lnSpc>
                <a:spcPct val="115000"/>
              </a:lnSpc>
              <a:spcBef>
                <a:spcPts val="1600"/>
              </a:spcBef>
              <a:spcAft>
                <a:spcPts val="0"/>
              </a:spcAft>
              <a:buClr>
                <a:schemeClr val="lt1"/>
              </a:buClr>
              <a:buSzPts val="1600"/>
              <a:buFont typeface="Merriweather"/>
              <a:buChar char="-"/>
            </a:pPr>
            <a:r>
              <a:rPr lang="en" sz="1600">
                <a:solidFill>
                  <a:schemeClr val="lt1"/>
                </a:solidFill>
                <a:latin typeface="Merriweather"/>
                <a:ea typeface="Merriweather"/>
                <a:cs typeface="Merriweather"/>
                <a:sym typeface="Merriweather"/>
              </a:rPr>
              <a:t>We suspect overfitting in the training set. </a:t>
            </a:r>
            <a:endParaRPr sz="1600">
              <a:solidFill>
                <a:schemeClr val="lt1"/>
              </a:solidFill>
              <a:latin typeface="Merriweather"/>
              <a:ea typeface="Merriweather"/>
              <a:cs typeface="Merriweather"/>
              <a:sym typeface="Merriweather"/>
            </a:endParaRPr>
          </a:p>
          <a:p>
            <a:pPr indent="-330200" lvl="0" marL="457200" rtl="0" algn="l">
              <a:spcBef>
                <a:spcPts val="1600"/>
              </a:spcBef>
              <a:spcAft>
                <a:spcPts val="0"/>
              </a:spcAft>
              <a:buClr>
                <a:schemeClr val="lt1"/>
              </a:buClr>
              <a:buSzPts val="1600"/>
              <a:buFont typeface="Merriweather"/>
              <a:buChar char="-"/>
            </a:pPr>
            <a:r>
              <a:rPr lang="en" sz="1600">
                <a:solidFill>
                  <a:schemeClr val="lt1"/>
                </a:solidFill>
                <a:latin typeface="Merriweather"/>
                <a:ea typeface="Merriweather"/>
                <a:cs typeface="Merriweather"/>
                <a:sym typeface="Merriweather"/>
              </a:rPr>
              <a:t>We also want to try on other packages such as COSTCLA for cost-sensitive learning and synthetic </a:t>
            </a:r>
            <a:r>
              <a:rPr lang="en" sz="1600">
                <a:solidFill>
                  <a:schemeClr val="lt1"/>
                </a:solidFill>
                <a:latin typeface="Merriweather"/>
                <a:ea typeface="Merriweather"/>
                <a:cs typeface="Merriweather"/>
                <a:sym typeface="Merriweather"/>
              </a:rPr>
              <a:t>sampling method.</a:t>
            </a:r>
            <a:endParaRPr sz="1600">
              <a:solidFill>
                <a:schemeClr val="lt1"/>
              </a:solidFill>
              <a:latin typeface="Merriweather"/>
              <a:ea typeface="Merriweather"/>
              <a:cs typeface="Merriweather"/>
              <a:sym typeface="Merriweathe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3"/>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Reference</a:t>
            </a:r>
            <a:endParaRPr/>
          </a:p>
        </p:txBody>
      </p:sp>
      <p:sp>
        <p:nvSpPr>
          <p:cNvPr id="223" name="Google Shape;223;p33"/>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224" name="Google Shape;224;p33"/>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He, Haibo, and Edwardo A. Garcia. "Learning from imbalanced data." IEEE Transactions on knowledge and data engineering 21.9 (2009): 1263-1284.</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txBox="1"/>
          <p:nvPr>
            <p:ph type="title"/>
          </p:nvPr>
        </p:nvSpPr>
        <p:spPr>
          <a:xfrm>
            <a:off x="283100" y="631250"/>
            <a:ext cx="8631600" cy="391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Our goal i</a:t>
            </a:r>
            <a:r>
              <a:rPr lang="en">
                <a:solidFill>
                  <a:schemeClr val="accent5"/>
                </a:solidFill>
              </a:rPr>
              <a:t>s to</a:t>
            </a:r>
            <a:r>
              <a:rPr lang="en">
                <a:solidFill>
                  <a:schemeClr val="accent5"/>
                </a:solidFill>
              </a:rPr>
              <a:t> build models that can detect auto insurance claims fraud. </a:t>
            </a:r>
            <a:r>
              <a:rPr lang="en"/>
              <a:t> </a:t>
            </a:r>
            <a:endParaRPr>
              <a:solidFill>
                <a:schemeClr val="accent5"/>
              </a:solidFill>
            </a:endParaRPr>
          </a:p>
        </p:txBody>
      </p:sp>
      <p:pic>
        <p:nvPicPr>
          <p:cNvPr id="85" name="Google Shape;85;p15"/>
          <p:cNvPicPr preferRelativeResize="0"/>
          <p:nvPr/>
        </p:nvPicPr>
        <p:blipFill>
          <a:blip r:embed="rId3">
            <a:alphaModFix/>
          </a:blip>
          <a:stretch>
            <a:fillRect/>
          </a:stretch>
        </p:blipFill>
        <p:spPr>
          <a:xfrm>
            <a:off x="5285750" y="3214375"/>
            <a:ext cx="3858250" cy="1929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9" name="Shape 89"/>
        <p:cNvGrpSpPr/>
        <p:nvPr/>
      </p:nvGrpSpPr>
      <p:grpSpPr>
        <a:xfrm>
          <a:off x="0" y="0"/>
          <a:ext cx="0" cy="0"/>
          <a:chOff x="0" y="0"/>
          <a:chExt cx="0" cy="0"/>
        </a:xfrm>
      </p:grpSpPr>
      <p:sp>
        <p:nvSpPr>
          <p:cNvPr id="90" name="Google Shape;90;p16"/>
          <p:cNvSpPr txBox="1"/>
          <p:nvPr>
            <p:ph idx="1" type="body"/>
          </p:nvPr>
        </p:nvSpPr>
        <p:spPr>
          <a:xfrm>
            <a:off x="3404550" y="550925"/>
            <a:ext cx="5093700" cy="225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Load &amp; Preprocess the Data</a:t>
            </a:r>
            <a:r>
              <a:rPr lang="en" sz="3000">
                <a:solidFill>
                  <a:schemeClr val="dk1"/>
                </a:solidFill>
              </a:rPr>
              <a:t> </a:t>
            </a:r>
            <a:endParaRPr sz="3000">
              <a:solidFill>
                <a:schemeClr val="dk1"/>
              </a:solidFill>
            </a:endParaRPr>
          </a:p>
          <a:p>
            <a:pPr indent="-342900" lvl="0" marL="457200" rtl="0" algn="l">
              <a:spcBef>
                <a:spcPts val="1600"/>
              </a:spcBef>
              <a:spcAft>
                <a:spcPts val="0"/>
              </a:spcAft>
              <a:buClr>
                <a:srgbClr val="000000"/>
              </a:buClr>
              <a:buSzPts val="1800"/>
              <a:buChar char="-"/>
            </a:pPr>
            <a:r>
              <a:rPr lang="en" sz="1800">
                <a:solidFill>
                  <a:srgbClr val="000000"/>
                </a:solidFill>
              </a:rPr>
              <a:t>Data from Oracle</a:t>
            </a:r>
            <a:endParaRPr sz="18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rPr>
              <a:t>15420 samples, 33 features</a:t>
            </a:r>
            <a:endParaRPr sz="1800">
              <a:solidFill>
                <a:srgbClr val="000000"/>
              </a:solidFill>
            </a:endParaRPr>
          </a:p>
          <a:p>
            <a:pPr indent="0" lvl="0" marL="0" rtl="0" algn="l">
              <a:spcBef>
                <a:spcPts val="1600"/>
              </a:spcBef>
              <a:spcAft>
                <a:spcPts val="0"/>
              </a:spcAft>
              <a:buNone/>
            </a:pPr>
            <a:r>
              <a:t/>
            </a:r>
            <a:endParaRPr sz="1800">
              <a:solidFill>
                <a:srgbClr val="000000"/>
              </a:solidFill>
            </a:endParaRPr>
          </a:p>
          <a:p>
            <a:pPr indent="0" lvl="0" marL="0" rtl="0" algn="l">
              <a:spcBef>
                <a:spcPts val="1600"/>
              </a:spcBef>
              <a:spcAft>
                <a:spcPts val="1600"/>
              </a:spcAft>
              <a:buClr>
                <a:schemeClr val="dk2"/>
              </a:buClr>
              <a:buSzPts val="1100"/>
              <a:buFont typeface="Arial"/>
              <a:buNone/>
            </a:pPr>
            <a:r>
              <a:t/>
            </a:r>
            <a:endParaRPr sz="1800">
              <a:solidFill>
                <a:srgbClr val="000000"/>
              </a:solidFill>
            </a:endParaRPr>
          </a:p>
        </p:txBody>
      </p:sp>
      <p:pic>
        <p:nvPicPr>
          <p:cNvPr id="91" name="Google Shape;91;p16"/>
          <p:cNvPicPr preferRelativeResize="0"/>
          <p:nvPr/>
        </p:nvPicPr>
        <p:blipFill>
          <a:blip r:embed="rId3">
            <a:alphaModFix/>
          </a:blip>
          <a:stretch>
            <a:fillRect/>
          </a:stretch>
        </p:blipFill>
        <p:spPr>
          <a:xfrm>
            <a:off x="0" y="0"/>
            <a:ext cx="2921276" cy="4278499"/>
          </a:xfrm>
          <a:prstGeom prst="rect">
            <a:avLst/>
          </a:prstGeom>
          <a:noFill/>
          <a:ln>
            <a:noFill/>
          </a:ln>
        </p:spPr>
      </p:pic>
      <p:pic>
        <p:nvPicPr>
          <p:cNvPr id="92" name="Google Shape;92;p16"/>
          <p:cNvPicPr preferRelativeResize="0"/>
          <p:nvPr/>
        </p:nvPicPr>
        <p:blipFill rotWithShape="1">
          <a:blip r:embed="rId4">
            <a:alphaModFix/>
          </a:blip>
          <a:srcRect b="0" l="0" r="9090" t="0"/>
          <a:stretch/>
        </p:blipFill>
        <p:spPr>
          <a:xfrm>
            <a:off x="2279625" y="2065000"/>
            <a:ext cx="6864374" cy="3078501"/>
          </a:xfrm>
          <a:prstGeom prst="rect">
            <a:avLst/>
          </a:prstGeom>
          <a:noFill/>
          <a:ln>
            <a:noFill/>
          </a:ln>
        </p:spPr>
      </p:pic>
      <p:cxnSp>
        <p:nvCxnSpPr>
          <p:cNvPr id="93" name="Google Shape;93;p16"/>
          <p:cNvCxnSpPr/>
          <p:nvPr/>
        </p:nvCxnSpPr>
        <p:spPr>
          <a:xfrm>
            <a:off x="4184150" y="1699600"/>
            <a:ext cx="521100" cy="60000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99" name="Google Shape;99;p17"/>
          <p:cNvPicPr preferRelativeResize="0"/>
          <p:nvPr/>
        </p:nvPicPr>
        <p:blipFill>
          <a:blip r:embed="rId3">
            <a:alphaModFix/>
          </a:blip>
          <a:stretch>
            <a:fillRect/>
          </a:stretch>
        </p:blipFill>
        <p:spPr>
          <a:xfrm>
            <a:off x="-25550" y="9"/>
            <a:ext cx="9144003" cy="1799333"/>
          </a:xfrm>
          <a:prstGeom prst="rect">
            <a:avLst/>
          </a:prstGeom>
          <a:noFill/>
          <a:ln>
            <a:noFill/>
          </a:ln>
        </p:spPr>
      </p:pic>
      <p:pic>
        <p:nvPicPr>
          <p:cNvPr id="100" name="Google Shape;100;p17"/>
          <p:cNvPicPr preferRelativeResize="0"/>
          <p:nvPr/>
        </p:nvPicPr>
        <p:blipFill>
          <a:blip r:embed="rId4">
            <a:alphaModFix/>
          </a:blip>
          <a:stretch>
            <a:fillRect/>
          </a:stretch>
        </p:blipFill>
        <p:spPr>
          <a:xfrm>
            <a:off x="0" y="2430342"/>
            <a:ext cx="8839204" cy="2265909"/>
          </a:xfrm>
          <a:prstGeom prst="rect">
            <a:avLst/>
          </a:prstGeom>
          <a:noFill/>
          <a:ln>
            <a:noFill/>
          </a:ln>
        </p:spPr>
      </p:pic>
      <p:sp>
        <p:nvSpPr>
          <p:cNvPr id="101" name="Google Shape;101;p17"/>
          <p:cNvSpPr txBox="1"/>
          <p:nvPr/>
        </p:nvSpPr>
        <p:spPr>
          <a:xfrm>
            <a:off x="4075050" y="4558500"/>
            <a:ext cx="6891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latin typeface="Lato"/>
                <a:ea typeface="Lato"/>
                <a:cs typeface="Lato"/>
                <a:sym typeface="Lato"/>
              </a:rPr>
              <a:t>……</a:t>
            </a:r>
            <a:endParaRPr sz="2600">
              <a:latin typeface="Lato"/>
              <a:ea typeface="Lato"/>
              <a:cs typeface="Lato"/>
              <a:sym typeface="Lato"/>
            </a:endParaRPr>
          </a:p>
        </p:txBody>
      </p:sp>
      <p:sp>
        <p:nvSpPr>
          <p:cNvPr id="102" name="Google Shape;102;p17"/>
          <p:cNvSpPr txBox="1"/>
          <p:nvPr/>
        </p:nvSpPr>
        <p:spPr>
          <a:xfrm>
            <a:off x="265900" y="1246525"/>
            <a:ext cx="196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One-hot coding</a:t>
            </a:r>
            <a:endParaRPr>
              <a:latin typeface="Lato"/>
              <a:ea typeface="Lato"/>
              <a:cs typeface="Lato"/>
              <a:sym typeface="Lato"/>
            </a:endParaRPr>
          </a:p>
        </p:txBody>
      </p:sp>
      <p:sp>
        <p:nvSpPr>
          <p:cNvPr id="103" name="Google Shape;103;p17"/>
          <p:cNvSpPr txBox="1"/>
          <p:nvPr/>
        </p:nvSpPr>
        <p:spPr>
          <a:xfrm>
            <a:off x="6532550" y="2765325"/>
            <a:ext cx="220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categorical→numerical</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7" name="Shape 107"/>
        <p:cNvGrpSpPr/>
        <p:nvPr/>
      </p:nvGrpSpPr>
      <p:grpSpPr>
        <a:xfrm>
          <a:off x="0" y="0"/>
          <a:ext cx="0" cy="0"/>
          <a:chOff x="0" y="0"/>
          <a:chExt cx="0" cy="0"/>
        </a:xfrm>
      </p:grpSpPr>
      <p:sp>
        <p:nvSpPr>
          <p:cNvPr id="108" name="Google Shape;108;p18"/>
          <p:cNvSpPr txBox="1"/>
          <p:nvPr>
            <p:ph idx="1" type="subTitle"/>
          </p:nvPr>
        </p:nvSpPr>
        <p:spPr>
          <a:xfrm>
            <a:off x="265500" y="168050"/>
            <a:ext cx="4045200" cy="4321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3000">
                <a:solidFill>
                  <a:schemeClr val="dk1"/>
                </a:solidFill>
              </a:rPr>
              <a:t>Implementing Classification using Logistic Regression</a:t>
            </a:r>
            <a:endParaRPr b="1" sz="3000">
              <a:solidFill>
                <a:schemeClr val="dk1"/>
              </a:solidFill>
            </a:endParaRPr>
          </a:p>
          <a:p>
            <a:pPr indent="0" lvl="0" marL="0" rtl="0" algn="l">
              <a:lnSpc>
                <a:spcPct val="115000"/>
              </a:lnSpc>
              <a:spcBef>
                <a:spcPts val="1600"/>
              </a:spcBef>
              <a:spcAft>
                <a:spcPts val="1600"/>
              </a:spcAft>
              <a:buNone/>
            </a:pPr>
            <a:r>
              <a:t/>
            </a:r>
            <a:endParaRPr sz="1800"/>
          </a:p>
        </p:txBody>
      </p:sp>
      <p:pic>
        <p:nvPicPr>
          <p:cNvPr id="109" name="Google Shape;109;p18"/>
          <p:cNvPicPr preferRelativeResize="0"/>
          <p:nvPr/>
        </p:nvPicPr>
        <p:blipFill>
          <a:blip r:embed="rId3">
            <a:alphaModFix/>
          </a:blip>
          <a:stretch>
            <a:fillRect/>
          </a:stretch>
        </p:blipFill>
        <p:spPr>
          <a:xfrm>
            <a:off x="4572000" y="857250"/>
            <a:ext cx="4571999" cy="3428999"/>
          </a:xfrm>
          <a:prstGeom prst="rect">
            <a:avLst/>
          </a:prstGeom>
          <a:noFill/>
          <a:ln>
            <a:noFill/>
          </a:ln>
        </p:spPr>
      </p:pic>
      <p:pic>
        <p:nvPicPr>
          <p:cNvPr id="110" name="Google Shape;110;p18"/>
          <p:cNvPicPr preferRelativeResize="0"/>
          <p:nvPr/>
        </p:nvPicPr>
        <p:blipFill>
          <a:blip r:embed="rId4">
            <a:alphaModFix/>
          </a:blip>
          <a:stretch>
            <a:fillRect/>
          </a:stretch>
        </p:blipFill>
        <p:spPr>
          <a:xfrm>
            <a:off x="0" y="3243924"/>
            <a:ext cx="4423574" cy="1042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16" name="Google Shape;116;p1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117" name="Google Shape;117;p1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118" name="Google Shape;118;p19"/>
          <p:cNvPicPr preferRelativeResize="0"/>
          <p:nvPr/>
        </p:nvPicPr>
        <p:blipFill>
          <a:blip r:embed="rId3">
            <a:alphaModFix/>
          </a:blip>
          <a:stretch>
            <a:fillRect/>
          </a:stretch>
        </p:blipFill>
        <p:spPr>
          <a:xfrm>
            <a:off x="474725" y="854825"/>
            <a:ext cx="8267802" cy="3932050"/>
          </a:xfrm>
          <a:prstGeom prst="rect">
            <a:avLst/>
          </a:prstGeom>
          <a:noFill/>
          <a:ln>
            <a:noFill/>
          </a:ln>
        </p:spPr>
      </p:pic>
      <p:sp>
        <p:nvSpPr>
          <p:cNvPr id="119" name="Google Shape;119;p19"/>
          <p:cNvSpPr/>
          <p:nvPr/>
        </p:nvSpPr>
        <p:spPr>
          <a:xfrm>
            <a:off x="183125" y="2904925"/>
            <a:ext cx="412800" cy="256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0"/>
          <p:cNvPicPr preferRelativeResize="0"/>
          <p:nvPr/>
        </p:nvPicPr>
        <p:blipFill>
          <a:blip r:embed="rId3">
            <a:alphaModFix/>
          </a:blip>
          <a:stretch>
            <a:fillRect/>
          </a:stretch>
        </p:blipFill>
        <p:spPr>
          <a:xfrm>
            <a:off x="1861325" y="268000"/>
            <a:ext cx="5574549" cy="4721576"/>
          </a:xfrm>
          <a:prstGeom prst="rect">
            <a:avLst/>
          </a:prstGeom>
          <a:noFill/>
          <a:ln>
            <a:noFill/>
          </a:ln>
        </p:spPr>
      </p:pic>
      <p:cxnSp>
        <p:nvCxnSpPr>
          <p:cNvPr id="125" name="Google Shape;125;p20"/>
          <p:cNvCxnSpPr/>
          <p:nvPr/>
        </p:nvCxnSpPr>
        <p:spPr>
          <a:xfrm flipH="1" rot="10800000">
            <a:off x="1286950" y="2184675"/>
            <a:ext cx="523200" cy="6300"/>
          </a:xfrm>
          <a:prstGeom prst="straightConnector1">
            <a:avLst/>
          </a:prstGeom>
          <a:noFill/>
          <a:ln cap="flat" cmpd="sng" w="9525">
            <a:solidFill>
              <a:schemeClr val="dk2"/>
            </a:solidFill>
            <a:prstDash val="solid"/>
            <a:round/>
            <a:headEnd len="med" w="med" type="none"/>
            <a:tailEnd len="med" w="med" type="triangle"/>
          </a:ln>
        </p:spPr>
      </p:cxnSp>
      <p:cxnSp>
        <p:nvCxnSpPr>
          <p:cNvPr id="126" name="Google Shape;126;p20"/>
          <p:cNvCxnSpPr/>
          <p:nvPr/>
        </p:nvCxnSpPr>
        <p:spPr>
          <a:xfrm flipH="1" rot="10800000">
            <a:off x="1286950" y="4423825"/>
            <a:ext cx="523200" cy="6300"/>
          </a:xfrm>
          <a:prstGeom prst="straightConnector1">
            <a:avLst/>
          </a:prstGeom>
          <a:noFill/>
          <a:ln cap="flat" cmpd="sng" w="9525">
            <a:solidFill>
              <a:schemeClr val="dk2"/>
            </a:solidFill>
            <a:prstDash val="solid"/>
            <a:round/>
            <a:headEnd len="med" w="med" type="none"/>
            <a:tailEnd len="med" w="med" type="triangle"/>
          </a:ln>
        </p:spPr>
      </p:cxnSp>
      <p:sp>
        <p:nvSpPr>
          <p:cNvPr id="127" name="Google Shape;127;p20"/>
          <p:cNvSpPr/>
          <p:nvPr/>
        </p:nvSpPr>
        <p:spPr>
          <a:xfrm>
            <a:off x="1465625" y="1272025"/>
            <a:ext cx="293400" cy="286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0"/>
          <p:cNvSpPr/>
          <p:nvPr/>
        </p:nvSpPr>
        <p:spPr>
          <a:xfrm>
            <a:off x="1465625" y="3466500"/>
            <a:ext cx="293400" cy="286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2" name="Shape 132"/>
        <p:cNvGrpSpPr/>
        <p:nvPr/>
      </p:nvGrpSpPr>
      <p:grpSpPr>
        <a:xfrm>
          <a:off x="0" y="0"/>
          <a:ext cx="0" cy="0"/>
          <a:chOff x="0" y="0"/>
          <a:chExt cx="0" cy="0"/>
        </a:xfrm>
      </p:grpSpPr>
      <p:sp>
        <p:nvSpPr>
          <p:cNvPr id="133" name="Google Shape;133;p21"/>
          <p:cNvSpPr txBox="1"/>
          <p:nvPr>
            <p:ph idx="1" type="subTitle"/>
          </p:nvPr>
        </p:nvSpPr>
        <p:spPr>
          <a:xfrm>
            <a:off x="265500" y="850875"/>
            <a:ext cx="4045200" cy="1251000"/>
          </a:xfrm>
          <a:prstGeom prst="rect">
            <a:avLst/>
          </a:prstGeom>
        </p:spPr>
        <p:txBody>
          <a:bodyPr anchorCtr="0" anchor="ctr" bIns="91425" lIns="91425" spcFirstLastPara="1" rIns="91425" wrap="square" tIns="91425">
            <a:noAutofit/>
          </a:bodyPr>
          <a:lstStyle/>
          <a:p>
            <a:pPr indent="-419100" lvl="0" marL="457200" rtl="0" algn="l">
              <a:lnSpc>
                <a:spcPct val="115000"/>
              </a:lnSpc>
              <a:spcBef>
                <a:spcPts val="0"/>
              </a:spcBef>
              <a:spcAft>
                <a:spcPts val="0"/>
              </a:spcAft>
              <a:buClr>
                <a:schemeClr val="dk1"/>
              </a:buClr>
              <a:buSzPts val="3000"/>
              <a:buChar char="+"/>
            </a:pPr>
            <a:r>
              <a:rPr b="1" lang="en" sz="3000">
                <a:solidFill>
                  <a:schemeClr val="dk1"/>
                </a:solidFill>
              </a:rPr>
              <a:t>L1 regularization </a:t>
            </a:r>
            <a:endParaRPr b="1" sz="3000">
              <a:solidFill>
                <a:schemeClr val="dk1"/>
              </a:solidFill>
            </a:endParaRPr>
          </a:p>
          <a:p>
            <a:pPr indent="0" lvl="0" marL="0" rtl="0" algn="l">
              <a:lnSpc>
                <a:spcPct val="115000"/>
              </a:lnSpc>
              <a:spcBef>
                <a:spcPts val="1600"/>
              </a:spcBef>
              <a:spcAft>
                <a:spcPts val="1600"/>
              </a:spcAft>
              <a:buNone/>
            </a:pPr>
            <a:r>
              <a:t/>
            </a:r>
            <a:endParaRPr sz="1800"/>
          </a:p>
        </p:txBody>
      </p:sp>
      <p:pic>
        <p:nvPicPr>
          <p:cNvPr id="134" name="Google Shape;134;p21"/>
          <p:cNvPicPr preferRelativeResize="0"/>
          <p:nvPr/>
        </p:nvPicPr>
        <p:blipFill>
          <a:blip r:embed="rId3">
            <a:alphaModFix/>
          </a:blip>
          <a:stretch>
            <a:fillRect/>
          </a:stretch>
        </p:blipFill>
        <p:spPr>
          <a:xfrm>
            <a:off x="4572000" y="491400"/>
            <a:ext cx="4572000" cy="411659"/>
          </a:xfrm>
          <a:prstGeom prst="rect">
            <a:avLst/>
          </a:prstGeom>
          <a:noFill/>
          <a:ln>
            <a:noFill/>
          </a:ln>
        </p:spPr>
      </p:pic>
      <p:pic>
        <p:nvPicPr>
          <p:cNvPr id="135" name="Google Shape;135;p21"/>
          <p:cNvPicPr preferRelativeResize="0"/>
          <p:nvPr/>
        </p:nvPicPr>
        <p:blipFill>
          <a:blip r:embed="rId4">
            <a:alphaModFix/>
          </a:blip>
          <a:stretch>
            <a:fillRect/>
          </a:stretch>
        </p:blipFill>
        <p:spPr>
          <a:xfrm>
            <a:off x="4572000" y="1362097"/>
            <a:ext cx="4572000" cy="3647403"/>
          </a:xfrm>
          <a:prstGeom prst="rect">
            <a:avLst/>
          </a:prstGeom>
          <a:noFill/>
          <a:ln>
            <a:noFill/>
          </a:ln>
        </p:spPr>
      </p:pic>
      <p:pic>
        <p:nvPicPr>
          <p:cNvPr id="136" name="Google Shape;136;p21"/>
          <p:cNvPicPr preferRelativeResize="0"/>
          <p:nvPr/>
        </p:nvPicPr>
        <p:blipFill>
          <a:blip r:embed="rId5">
            <a:alphaModFix/>
          </a:blip>
          <a:stretch>
            <a:fillRect/>
          </a:stretch>
        </p:blipFill>
        <p:spPr>
          <a:xfrm>
            <a:off x="407800" y="2284600"/>
            <a:ext cx="3760610" cy="2374125"/>
          </a:xfrm>
          <a:prstGeom prst="rect">
            <a:avLst/>
          </a:prstGeom>
          <a:noFill/>
          <a:ln>
            <a:noFill/>
          </a:ln>
        </p:spPr>
      </p:pic>
      <p:cxnSp>
        <p:nvCxnSpPr>
          <p:cNvPr id="137" name="Google Shape;137;p21"/>
          <p:cNvCxnSpPr/>
          <p:nvPr/>
        </p:nvCxnSpPr>
        <p:spPr>
          <a:xfrm flipH="1">
            <a:off x="5990075" y="3020575"/>
            <a:ext cx="772200" cy="12900"/>
          </a:xfrm>
          <a:prstGeom prst="straightConnector1">
            <a:avLst/>
          </a:prstGeom>
          <a:noFill/>
          <a:ln cap="flat" cmpd="sng" w="9525">
            <a:solidFill>
              <a:schemeClr val="dk2"/>
            </a:solidFill>
            <a:prstDash val="solid"/>
            <a:round/>
            <a:headEnd len="med" w="med" type="none"/>
            <a:tailEnd len="med" w="med" type="triangle"/>
          </a:ln>
        </p:spPr>
      </p:cxnSp>
      <p:cxnSp>
        <p:nvCxnSpPr>
          <p:cNvPr id="138" name="Google Shape;138;p21"/>
          <p:cNvCxnSpPr/>
          <p:nvPr/>
        </p:nvCxnSpPr>
        <p:spPr>
          <a:xfrm flipH="1">
            <a:off x="6053950" y="4820175"/>
            <a:ext cx="823200" cy="6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